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78" r:id="rId9"/>
    <p:sldId id="289" r:id="rId10"/>
    <p:sldId id="276" r:id="rId11"/>
    <p:sldId id="277" r:id="rId12"/>
    <p:sldId id="288" r:id="rId13"/>
    <p:sldId id="279" r:id="rId14"/>
    <p:sldId id="290" r:id="rId15"/>
    <p:sldId id="285" r:id="rId16"/>
    <p:sldId id="269" r:id="rId17"/>
  </p:sldIdLst>
  <p:sldSz cx="9144000" cy="6858000" type="screen4x3"/>
  <p:notesSz cx="9866313" cy="673576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E2DCF-F5EC-4CCD-95CA-DE06251FF4F5}" v="3" dt="2024-11-12T07:42:14.5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7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rian Luděk" userId="f32728a3-0d94-4ac7-ae08-a5a3ce9461b1" providerId="ADAL" clId="{6C0E2DCF-F5EC-4CCD-95CA-DE06251FF4F5}"/>
    <pc:docChg chg="custSel addSld modSld sldOrd">
      <pc:chgData name="Burian Luděk" userId="f32728a3-0d94-4ac7-ae08-a5a3ce9461b1" providerId="ADAL" clId="{6C0E2DCF-F5EC-4CCD-95CA-DE06251FF4F5}" dt="2024-11-12T07:43:32.569" v="352" actId="20577"/>
      <pc:docMkLst>
        <pc:docMk/>
      </pc:docMkLst>
      <pc:sldChg chg="ord">
        <pc:chgData name="Burian Luděk" userId="f32728a3-0d94-4ac7-ae08-a5a3ce9461b1" providerId="ADAL" clId="{6C0E2DCF-F5EC-4CCD-95CA-DE06251FF4F5}" dt="2024-11-01T09:44:45.574" v="93"/>
        <pc:sldMkLst>
          <pc:docMk/>
          <pc:sldMk cId="0" sldId="269"/>
        </pc:sldMkLst>
      </pc:sldChg>
      <pc:sldChg chg="modSp mod">
        <pc:chgData name="Burian Luděk" userId="f32728a3-0d94-4ac7-ae08-a5a3ce9461b1" providerId="ADAL" clId="{6C0E2DCF-F5EC-4CCD-95CA-DE06251FF4F5}" dt="2024-11-06T15:52:54.512" v="102" actId="20577"/>
        <pc:sldMkLst>
          <pc:docMk/>
          <pc:sldMk cId="0" sldId="274"/>
        </pc:sldMkLst>
        <pc:spChg chg="mod">
          <ac:chgData name="Burian Luděk" userId="f32728a3-0d94-4ac7-ae08-a5a3ce9461b1" providerId="ADAL" clId="{6C0E2DCF-F5EC-4CCD-95CA-DE06251FF4F5}" dt="2024-11-06T15:52:54.512" v="102" actId="20577"/>
          <ac:spMkLst>
            <pc:docMk/>
            <pc:sldMk cId="0" sldId="274"/>
            <ac:spMk id="167" creationId="{00000000-0000-0000-0000-000000000000}"/>
          </ac:spMkLst>
        </pc:spChg>
      </pc:sldChg>
      <pc:sldChg chg="modSp mod">
        <pc:chgData name="Burian Luděk" userId="f32728a3-0d94-4ac7-ae08-a5a3ce9461b1" providerId="ADAL" clId="{6C0E2DCF-F5EC-4CCD-95CA-DE06251FF4F5}" dt="2024-11-01T08:54:48.633" v="78" actId="6549"/>
        <pc:sldMkLst>
          <pc:docMk/>
          <pc:sldMk cId="0" sldId="277"/>
        </pc:sldMkLst>
        <pc:spChg chg="mod">
          <ac:chgData name="Burian Luděk" userId="f32728a3-0d94-4ac7-ae08-a5a3ce9461b1" providerId="ADAL" clId="{6C0E2DCF-F5EC-4CCD-95CA-DE06251FF4F5}" dt="2024-11-01T08:54:48.633" v="78" actId="6549"/>
          <ac:spMkLst>
            <pc:docMk/>
            <pc:sldMk cId="0" sldId="277"/>
            <ac:spMk id="186" creationId="{00000000-0000-0000-0000-000000000000}"/>
          </ac:spMkLst>
        </pc:spChg>
      </pc:sldChg>
      <pc:sldChg chg="modSp mod">
        <pc:chgData name="Burian Luděk" userId="f32728a3-0d94-4ac7-ae08-a5a3ce9461b1" providerId="ADAL" clId="{6C0E2DCF-F5EC-4CCD-95CA-DE06251FF4F5}" dt="2024-11-12T07:33:22.328" v="108" actId="14100"/>
        <pc:sldMkLst>
          <pc:docMk/>
          <pc:sldMk cId="0" sldId="278"/>
        </pc:sldMkLst>
        <pc:spChg chg="mod">
          <ac:chgData name="Burian Luděk" userId="f32728a3-0d94-4ac7-ae08-a5a3ce9461b1" providerId="ADAL" clId="{6C0E2DCF-F5EC-4CCD-95CA-DE06251FF4F5}" dt="2024-11-12T07:33:22.328" v="108" actId="14100"/>
          <ac:spMkLst>
            <pc:docMk/>
            <pc:sldMk cId="0" sldId="278"/>
            <ac:spMk id="191" creationId="{00000000-0000-0000-0000-000000000000}"/>
          </ac:spMkLst>
        </pc:spChg>
      </pc:sldChg>
      <pc:sldChg chg="modSp mod">
        <pc:chgData name="Burian Luděk" userId="f32728a3-0d94-4ac7-ae08-a5a3ce9461b1" providerId="ADAL" clId="{6C0E2DCF-F5EC-4CCD-95CA-DE06251FF4F5}" dt="2024-11-12T07:33:48.672" v="116" actId="20577"/>
        <pc:sldMkLst>
          <pc:docMk/>
          <pc:sldMk cId="0" sldId="279"/>
        </pc:sldMkLst>
        <pc:spChg chg="mod">
          <ac:chgData name="Burian Luděk" userId="f32728a3-0d94-4ac7-ae08-a5a3ce9461b1" providerId="ADAL" clId="{6C0E2DCF-F5EC-4CCD-95CA-DE06251FF4F5}" dt="2024-11-12T07:33:48.672" v="116" actId="20577"/>
          <ac:spMkLst>
            <pc:docMk/>
            <pc:sldMk cId="0" sldId="279"/>
            <ac:spMk id="198" creationId="{00000000-0000-0000-0000-000000000000}"/>
          </ac:spMkLst>
        </pc:spChg>
      </pc:sldChg>
      <pc:sldChg chg="modSp mod">
        <pc:chgData name="Burian Luděk" userId="f32728a3-0d94-4ac7-ae08-a5a3ce9461b1" providerId="ADAL" clId="{6C0E2DCF-F5EC-4CCD-95CA-DE06251FF4F5}" dt="2024-11-12T07:40:50.454" v="215" actId="6549"/>
        <pc:sldMkLst>
          <pc:docMk/>
          <pc:sldMk cId="0" sldId="285"/>
        </pc:sldMkLst>
        <pc:spChg chg="mod">
          <ac:chgData name="Burian Luděk" userId="f32728a3-0d94-4ac7-ae08-a5a3ce9461b1" providerId="ADAL" clId="{6C0E2DCF-F5EC-4CCD-95CA-DE06251FF4F5}" dt="2024-11-12T07:40:50.454" v="215" actId="6549"/>
          <ac:spMkLst>
            <pc:docMk/>
            <pc:sldMk cId="0" sldId="285"/>
            <ac:spMk id="234" creationId="{00000000-0000-0000-0000-000000000000}"/>
          </ac:spMkLst>
        </pc:spChg>
      </pc:sldChg>
      <pc:sldChg chg="addSp delSp modSp new mod">
        <pc:chgData name="Burian Luděk" userId="f32728a3-0d94-4ac7-ae08-a5a3ce9461b1" providerId="ADAL" clId="{6C0E2DCF-F5EC-4CCD-95CA-DE06251FF4F5}" dt="2024-11-01T08:50:37.052" v="8" actId="14100"/>
        <pc:sldMkLst>
          <pc:docMk/>
          <pc:sldMk cId="2720312744" sldId="289"/>
        </pc:sldMkLst>
        <pc:spChg chg="del">
          <ac:chgData name="Burian Luděk" userId="f32728a3-0d94-4ac7-ae08-a5a3ce9461b1" providerId="ADAL" clId="{6C0E2DCF-F5EC-4CCD-95CA-DE06251FF4F5}" dt="2024-11-01T08:49:05.373" v="1" actId="22"/>
          <ac:spMkLst>
            <pc:docMk/>
            <pc:sldMk cId="2720312744" sldId="289"/>
            <ac:spMk id="3" creationId="{635DC884-7295-606A-F561-9165EEB53E41}"/>
          </ac:spMkLst>
        </pc:spChg>
        <pc:spChg chg="add mod">
          <ac:chgData name="Burian Luděk" userId="f32728a3-0d94-4ac7-ae08-a5a3ce9461b1" providerId="ADAL" clId="{6C0E2DCF-F5EC-4CCD-95CA-DE06251FF4F5}" dt="2024-11-01T08:50:22.145" v="5" actId="478"/>
          <ac:spMkLst>
            <pc:docMk/>
            <pc:sldMk cId="2720312744" sldId="289"/>
            <ac:spMk id="7" creationId="{0B34393E-ED52-5C47-C4CA-35A3D33C8E0D}"/>
          </ac:spMkLst>
        </pc:spChg>
        <pc:picChg chg="add del mod ord">
          <ac:chgData name="Burian Luděk" userId="f32728a3-0d94-4ac7-ae08-a5a3ce9461b1" providerId="ADAL" clId="{6C0E2DCF-F5EC-4CCD-95CA-DE06251FF4F5}" dt="2024-11-01T08:50:22.145" v="5" actId="478"/>
          <ac:picMkLst>
            <pc:docMk/>
            <pc:sldMk cId="2720312744" sldId="289"/>
            <ac:picMk id="5" creationId="{02CBD606-631F-8E55-9B95-CD241F332963}"/>
          </ac:picMkLst>
        </pc:picChg>
        <pc:picChg chg="add mod">
          <ac:chgData name="Burian Luděk" userId="f32728a3-0d94-4ac7-ae08-a5a3ce9461b1" providerId="ADAL" clId="{6C0E2DCF-F5EC-4CCD-95CA-DE06251FF4F5}" dt="2024-11-01T08:50:37.052" v="8" actId="14100"/>
          <ac:picMkLst>
            <pc:docMk/>
            <pc:sldMk cId="2720312744" sldId="289"/>
            <ac:picMk id="9" creationId="{22C51307-D29E-56F6-1CE7-1FFBC328D479}"/>
          </ac:picMkLst>
        </pc:picChg>
      </pc:sldChg>
      <pc:sldChg chg="modSp new mod">
        <pc:chgData name="Burian Luděk" userId="f32728a3-0d94-4ac7-ae08-a5a3ce9461b1" providerId="ADAL" clId="{6C0E2DCF-F5EC-4CCD-95CA-DE06251FF4F5}" dt="2024-11-12T07:43:32.569" v="352" actId="20577"/>
        <pc:sldMkLst>
          <pc:docMk/>
          <pc:sldMk cId="1202512873" sldId="290"/>
        </pc:sldMkLst>
        <pc:spChg chg="mod">
          <ac:chgData name="Burian Luděk" userId="f32728a3-0d94-4ac7-ae08-a5a3ce9461b1" providerId="ADAL" clId="{6C0E2DCF-F5EC-4CCD-95CA-DE06251FF4F5}" dt="2024-11-12T07:43:32.569" v="352" actId="20577"/>
          <ac:spMkLst>
            <pc:docMk/>
            <pc:sldMk cId="1202512873" sldId="290"/>
            <ac:spMk id="2" creationId="{1BC6A671-9C06-FA9D-601C-DE84421F9E3D}"/>
          </ac:spMkLst>
        </pc:spChg>
        <pc:spChg chg="mod">
          <ac:chgData name="Burian Luděk" userId="f32728a3-0d94-4ac7-ae08-a5a3ce9461b1" providerId="ADAL" clId="{6C0E2DCF-F5EC-4CCD-95CA-DE06251FF4F5}" dt="2024-11-12T07:39:43.905" v="179" actId="5793"/>
          <ac:spMkLst>
            <pc:docMk/>
            <pc:sldMk cId="1202512873" sldId="290"/>
            <ac:spMk id="3" creationId="{84272689-0F09-D81B-2A09-4FCDC9140EC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7888" y="841375"/>
            <a:ext cx="3028950" cy="2273300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986760" y="3241440"/>
            <a:ext cx="7892280" cy="265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5588640" y="6397920"/>
            <a:ext cx="4274640" cy="337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ypce.cz/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smt.cz/vzdelavani/stredni-vzdelavani/prijimani-na-stredni-skoly-a-konzervatore" TargetMode="External"/><Relationship Id="rId7" Type="http://schemas.openxmlformats.org/officeDocument/2006/relationships/image" Target="../media/image1.png"/><Relationship Id="rId2" Type="http://schemas.openxmlformats.org/officeDocument/2006/relationships/hyperlink" Target="https://www.klickevzdelani.cz/Management-skol/Reditelna/Prijimaci-rizeni-na-S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prihlaskynastredni.cz/" TargetMode="External"/><Relationship Id="rId5" Type="http://schemas.openxmlformats.org/officeDocument/2006/relationships/hyperlink" Target="https://www.gypce.cz/prijimaci-rizeni/" TargetMode="External"/><Relationship Id="rId4" Type="http://schemas.openxmlformats.org/officeDocument/2006/relationships/hyperlink" Target="https://prijimacky.cermat.cz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2024/2025</a:t>
            </a:r>
            <a:endParaRPr lang="cs-CZ" sz="30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02F377E-31E2-F432-4B8B-B26A51D2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50" y="6088680"/>
            <a:ext cx="1893068" cy="542925"/>
          </a:xfrm>
          <a:prstGeom prst="rect">
            <a:avLst/>
          </a:prstGeom>
        </p:spPr>
      </p:pic>
      <p:pic>
        <p:nvPicPr>
          <p:cNvPr id="4" name="Obrázek 3" descr="Obsah obrázku exteriér, strom, budova, obytný dům&#10;&#10;Popis byl vytvořen automaticky">
            <a:extLst>
              <a:ext uri="{FF2B5EF4-FFF2-40B4-BE49-F238E27FC236}">
                <a16:creationId xmlns:a16="http://schemas.microsoft.com/office/drawing/2014/main" id="{6AF22BBE-A458-3A45-321C-94F5DC8668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52"/>
            <a:ext cx="9144000" cy="47838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7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Specifikace jednotných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9" name="Obdélník 1"/>
          <p:cNvSpPr/>
          <p:nvPr/>
        </p:nvSpPr>
        <p:spPr>
          <a:xfrm>
            <a:off x="512028" y="1088315"/>
            <a:ext cx="8352360" cy="314812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testech jsou zastoupeny úlohy uzavřené i otevřené, včetně úloh </a:t>
            </a:r>
            <a:endParaRPr lang="cs-CZ" sz="26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  z konstrukční geometrie</a:t>
            </a:r>
            <a:endParaRPr lang="cs-CZ" sz="26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povolené pomůcky </a:t>
            </a:r>
            <a:r>
              <a:rPr lang="cs-CZ" sz="2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modře či černě píšící propisovací tužka, rýsovací potřeby; kalkulačka a tabulky nejsou povoleny </a:t>
            </a:r>
            <a:endParaRPr lang="cs-CZ" sz="2600" b="0" strike="noStrike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10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cs-CZ" sz="2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chybné odpovědi nejsou penalizovány</a:t>
            </a:r>
            <a:endParaRPr lang="cs-CZ" sz="2600" b="0" strike="noStrike" spc="-1" dirty="0">
              <a:latin typeface="Arial"/>
            </a:endParaRPr>
          </a:p>
        </p:txBody>
      </p:sp>
      <p:graphicFrame>
        <p:nvGraphicFramePr>
          <p:cNvPr id="180" name="Tabulka 3"/>
          <p:cNvGraphicFramePr/>
          <p:nvPr>
            <p:extLst>
              <p:ext uri="{D42A27DB-BD31-4B8C-83A1-F6EECF244321}">
                <p14:modId xmlns:p14="http://schemas.microsoft.com/office/powerpoint/2010/main" val="579851747"/>
              </p:ext>
            </p:extLst>
          </p:nvPr>
        </p:nvGraphicFramePr>
        <p:xfrm>
          <a:off x="611820" y="3664260"/>
          <a:ext cx="7919640" cy="1777751"/>
        </p:xfrm>
        <a:graphic>
          <a:graphicData uri="http://schemas.openxmlformats.org/drawingml/2006/table">
            <a:tbl>
              <a:tblPr/>
              <a:tblGrid>
                <a:gridCol w="3374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2281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Zkušební předmět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Časový limit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Maximální počet bodů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18720">
                      <a:noFill/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378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Český jazyk a literatura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60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2808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092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Matematika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12240">
                      <a:noFill/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C00000"/>
                          </a:solidFill>
                          <a:latin typeface="Calibri"/>
                        </a:rPr>
                        <a:t>70 minut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28080">
                      <a:solidFill>
                        <a:srgbClr val="FFFFFF"/>
                      </a:solidFill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50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marL="91080" marR="91080" anchor="ctr">
                    <a:lnL w="28080">
                      <a:solidFill>
                        <a:srgbClr val="FFFFFF"/>
                      </a:solidFill>
                    </a:lnL>
                    <a:lnR w="18720">
                      <a:noFill/>
                    </a:lnR>
                    <a:lnT w="2808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EF56E72E-CA83-A6AE-F02D-D2EDDC8A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39023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188517" y="1261440"/>
            <a:ext cx="8640360" cy="398938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uchazeči budou hodnoceni na základě: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dosažených v jednotných zkouškách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hodnocení na vysvědčeních z předchozího vzdělávání </a:t>
            </a:r>
            <a:endParaRPr lang="cs-CZ" sz="22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dle dalších skutečností, které osvědčují vhodné schopnosti, vědomosti a zájmy uchazeče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uchazeč koná jednotnou zkoušku dvakrát, do hodnocení přijímacího řízení se mu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započte lepší výsledek z každého testu</a:t>
            </a:r>
            <a:endParaRPr lang="cs-CZ" sz="22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hodnocení jednotných testů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 českého jazyka a z matematiky se na celkovém hodnocení uchazeče v rámci přijímacího řízení bude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podílet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minimálně 60 %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DF20B79-5D69-64E3-20D2-6D5DF7AE8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8219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Hodnocení uchazečů </a:t>
            </a:r>
            <a:br>
              <a:rPr sz="2800"/>
            </a:b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 rámci 1. kola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399964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P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odmínkou pro přijetí uchazeče ke vzdělávání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ve středních školách zřizovaných Pardubickým krajem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je, aby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 součtu bodů z obou testů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dosáhl následující minimální hranice: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8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8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8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8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Symbol"/>
              <a:buChar char="-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8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535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Výsledky přijímacího řízení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5800" y="1174680"/>
            <a:ext cx="7774200" cy="22376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800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800" b="0" strike="noStrike" spc="-1" dirty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Výsledky budou zveřejněny 15. května 2025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D2193F0-16A1-8A10-42DB-61EED1BC1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C6A671-9C06-FA9D-601C-DE84421F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549" y="769545"/>
            <a:ext cx="7771680" cy="5115208"/>
          </a:xfrm>
        </p:spPr>
        <p:txBody>
          <a:bodyPr/>
          <a:lstStyle/>
          <a:p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  <a:cs typeface="+mn-cs"/>
              </a:rPr>
              <a:t>Přijímací zkoušky nanečisto budeme pořádat 28. 1. 2025. Přihlašování bude možné na našich stránkách (</a:t>
            </a: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www.gypce.cz</a:t>
            </a: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  <a:cs typeface="+mn-cs"/>
              </a:rPr>
              <a:t>) od 17. 12. </a:t>
            </a:r>
            <a:r>
              <a:rPr lang="cs-CZ" sz="2800" spc="-1">
                <a:solidFill>
                  <a:srgbClr val="000000"/>
                </a:solidFill>
                <a:latin typeface="Calibri"/>
                <a:ea typeface="DejaVu Sans"/>
                <a:cs typeface="+mn-cs"/>
              </a:rPr>
              <a:t>2024.</a:t>
            </a:r>
            <a:endParaRPr lang="cs-CZ" sz="2800" spc="-1" dirty="0">
              <a:solidFill>
                <a:srgbClr val="000000"/>
              </a:solidFill>
              <a:latin typeface="Calibri"/>
              <a:ea typeface="DejaVu Sans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4272689-0F09-D81B-2A09-4FCDC9140EC6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44444"/>
            <a:ext cx="8229240" cy="1050202"/>
          </a:xfrm>
        </p:spPr>
        <p:txBody>
          <a:bodyPr/>
          <a:lstStyle/>
          <a:p>
            <a:pPr marL="0" indent="0" algn="ctr">
              <a:buNone/>
            </a:pPr>
            <a:r>
              <a:rPr lang="cs-CZ" b="1" spc="-1" dirty="0">
                <a:solidFill>
                  <a:srgbClr val="376092"/>
                </a:solidFill>
                <a:latin typeface="Arial"/>
                <a:ea typeface="+mj-ea"/>
                <a:cs typeface="+mj-cs"/>
              </a:rPr>
              <a:t>Přijímací zkoušky nanečisto</a:t>
            </a:r>
          </a:p>
        </p:txBody>
      </p:sp>
    </p:spTree>
    <p:extLst>
      <p:ext uri="{BB962C8B-B14F-4D97-AF65-F5344CB8AC3E}">
        <p14:creationId xmlns:p14="http://schemas.microsoft.com/office/powerpoint/2010/main" val="1202512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376092"/>
                </a:solidFill>
                <a:latin typeface="Arial"/>
              </a:rPr>
              <a:t>Informace k přijímacímu řízení</a:t>
            </a:r>
            <a:endParaRPr lang="cs-CZ" sz="2800" b="0" strike="noStrike" spc="-1" dirty="0">
              <a:latin typeface="Arial"/>
            </a:endParaRPr>
          </a:p>
        </p:txBody>
      </p:sp>
      <p:sp>
        <p:nvSpPr>
          <p:cNvPr id="234" name="Obdélník 1"/>
          <p:cNvSpPr/>
          <p:nvPr/>
        </p:nvSpPr>
        <p:spPr>
          <a:xfrm>
            <a:off x="540720" y="1026265"/>
            <a:ext cx="8061840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Školském portálu Pardubického kraje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https://www.klickevzdelani.cz/Management-skol/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Reditelna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Prijimaci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rizeni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2"/>
              </a:rPr>
              <a:t>-na-SS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  <a:endParaRPr lang="cs-CZ" sz="2200" b="0" strike="noStrike" spc="-1" dirty="0">
              <a:cs typeface="Calibri" panose="020F0502020204030204" pitchFamily="34" charset="0"/>
            </a:endParaRPr>
          </a:p>
          <a:p>
            <a:pPr marL="800280" lvl="1" indent="-3430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MŠMT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https://www.msmt.cz/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stredni-vzdelavani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/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prijimani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-na-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stredni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skoly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-a-</a:t>
            </a:r>
            <a:r>
              <a:rPr lang="cs-CZ" sz="2200" b="0" u="sng" strike="noStrike" spc="-1" dirty="0" err="1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3"/>
              </a:rPr>
              <a:t>konzervatore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 </a:t>
            </a:r>
            <a:endParaRPr lang="cs-CZ" sz="2200" b="0" strike="noStrike" spc="-1" dirty="0">
              <a:cs typeface="Calibri" panose="020F0502020204030204" pitchFamily="34" charset="0"/>
            </a:endParaRP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Cermatu (</a:t>
            </a:r>
            <a:r>
              <a:rPr lang="cs-CZ" sz="2200" b="0" u="sng" strike="noStrike" spc="-1" dirty="0">
                <a:solidFill>
                  <a:srgbClr val="0000FF"/>
                </a:solidFill>
                <a:uFillTx/>
                <a:ea typeface="DejaVu Sans"/>
                <a:cs typeface="Calibri" panose="020F0502020204030204" pitchFamily="34" charset="0"/>
                <a:hlinkClick r:id="rId4"/>
              </a:rPr>
              <a:t>https://prijimacky.cermat.cz/</a:t>
            </a:r>
            <a:r>
              <a:rPr lang="cs-CZ" sz="2200" b="0" strike="noStrike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stránkách Gymnázia Dašická (</a:t>
            </a:r>
            <a:r>
              <a:rPr lang="cs-CZ" sz="2200" u="sng" spc="-1" dirty="0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https://www.gypce.cz/</a:t>
            </a:r>
            <a:r>
              <a:rPr lang="cs-CZ" sz="2200" u="sng" spc="-1" dirty="0" err="1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prijimaci-rizeni</a:t>
            </a:r>
            <a:r>
              <a:rPr lang="cs-CZ" sz="2200" u="sng" spc="-1" dirty="0">
                <a:solidFill>
                  <a:srgbClr val="0000FF"/>
                </a:solidFill>
                <a:ea typeface="DejaVu Sans"/>
                <a:cs typeface="Calibri" panose="020F0502020204030204" pitchFamily="34" charset="0"/>
                <a:hlinkClick r:id="rId5"/>
              </a:rPr>
              <a:t>/</a:t>
            </a: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)</a:t>
            </a:r>
          </a:p>
          <a:p>
            <a:pPr marL="801720" indent="-353880">
              <a:lnSpc>
                <a:spcPct val="100000"/>
              </a:lnSpc>
              <a:spcBef>
                <a:spcPts val="17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  <a:hlinkClick r:id="rId6"/>
              </a:rPr>
              <a:t>www.prihlaskynastredni.cz</a:t>
            </a:r>
            <a:r>
              <a:rPr lang="cs-CZ" sz="2200" spc="-1" dirty="0">
                <a:solidFill>
                  <a:srgbClr val="000000"/>
                </a:solidFill>
                <a:ea typeface="DejaVu Sans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5127C77-AED8-D7A2-D419-9DA80EFF84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" y="6085435"/>
            <a:ext cx="190648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4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400" b="0" strike="noStrike" spc="-1">
              <a:latin typeface="Arial"/>
            </a:endParaRPr>
          </a:p>
        </p:txBody>
      </p:sp>
      <p:pic>
        <p:nvPicPr>
          <p:cNvPr id="136" name="Obrázek 3" descr="Obsah obrázku stůl&#10;&#10;Popis byl vytvořen automaticky"/>
          <p:cNvPicPr/>
          <p:nvPr/>
        </p:nvPicPr>
        <p:blipFill>
          <a:blip r:embed="rId2"/>
          <a:stretch/>
        </p:blipFill>
        <p:spPr>
          <a:xfrm>
            <a:off x="2147400" y="0"/>
            <a:ext cx="4848480" cy="6857280"/>
          </a:xfrm>
          <a:prstGeom prst="rect">
            <a:avLst/>
          </a:prstGeom>
          <a:ln w="0">
            <a:noFill/>
          </a:ln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E84A74C3-A3CF-10E4-3324-A436C93D7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61" y="6107935"/>
            <a:ext cx="1865439" cy="5429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FDCB7C8-3AE8-6AED-4712-3F97013195C3}"/>
              </a:ext>
            </a:extLst>
          </p:cNvPr>
          <p:cNvSpPr txBox="1"/>
          <p:nvPr/>
        </p:nvSpPr>
        <p:spPr>
          <a:xfrm>
            <a:off x="7146524" y="1464816"/>
            <a:ext cx="1714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Má dvě strany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3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0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Přihláška ke vzdělávání 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2" name="Obdélník 1"/>
          <p:cNvSpPr/>
          <p:nvPr/>
        </p:nvSpPr>
        <p:spPr>
          <a:xfrm>
            <a:off x="467640" y="1388520"/>
            <a:ext cx="820836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prvním kole přijímacího řízení může uchazeč podat nejvýše </a:t>
            </a:r>
            <a:r>
              <a:rPr lang="cs-CZ" sz="2800" b="1" spc="-1" dirty="0">
                <a:solidFill>
                  <a:srgbClr val="000000"/>
                </a:solidFill>
                <a:latin typeface="Calibri"/>
                <a:ea typeface="DejaVu Sans"/>
              </a:rPr>
              <a:t>t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ři přihlášky 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bez talentové zkoušky 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24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Přihlášku se podává do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20. února 2025</a:t>
            </a: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BD5BEC9-7380-1B76-2084-83A131C66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087960"/>
            <a:ext cx="1920453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640" y="1351080"/>
            <a:ext cx="8208360" cy="352515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 1. kole přijímacího řízení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se koná 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českého jazyka a literatury a z matematiky </a:t>
            </a:r>
            <a:endParaRPr lang="cs-CZ" sz="28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přípravu zadání testů, jejich distribuci a hodnocení výsledků zajišťuje Centrum pro zjišťování výsledků vzdělávání (</a:t>
            </a: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Cermat</a:t>
            </a:r>
            <a:r>
              <a:rPr lang="cs-CZ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F244955-6B94-6588-BA1B-58B608374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79994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133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Přijímací zkoušky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54" name="Obdélník 1"/>
          <p:cNvSpPr/>
          <p:nvPr/>
        </p:nvSpPr>
        <p:spPr>
          <a:xfrm>
            <a:off x="467640" y="1417680"/>
            <a:ext cx="8208360" cy="40022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každý uchazeč </a:t>
            </a:r>
            <a:r>
              <a:rPr lang="cs-CZ" sz="24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může jednotné přijímací zkoušky konat dvakrát</a:t>
            </a:r>
            <a:endParaRPr lang="cs-CZ" sz="2400" b="0" strike="noStrike" spc="-1" dirty="0">
              <a:latin typeface="Arial"/>
            </a:endParaRPr>
          </a:p>
          <a:p>
            <a:pPr marL="800280" lvl="1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Calibri"/>
              <a:buChar char="−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kde bude uchazeč konat PZ určí  CERMAT</a:t>
            </a:r>
            <a:endParaRPr lang="cs-CZ" sz="2400" b="0" strike="noStrike" spc="-1" dirty="0">
              <a:latin typeface="Arial"/>
            </a:endParaRPr>
          </a:p>
          <a:p>
            <a:pPr lvl="1" algn="just">
              <a:lnSpc>
                <a:spcPct val="100000"/>
              </a:lnSpc>
              <a:spcBef>
                <a:spcPts val="601"/>
              </a:spcBef>
              <a:spcAft>
                <a:spcPts val="1800"/>
              </a:spcAft>
              <a:buClr>
                <a:srgbClr val="000000"/>
              </a:buClr>
            </a:pPr>
            <a:endParaRPr lang="cs-CZ" sz="24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uchazeč, který se pro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vážné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důvody k řádnému termínu přijímací zkoušky nedostaví a svoji neúčast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3 dnů omluví </a:t>
            </a:r>
            <a:r>
              <a:rPr lang="cs-CZ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4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termínu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D8FC1A9-4F4D-93A3-D58E-F21AB22F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640" y="6158550"/>
            <a:ext cx="2000352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Termíny konání přijímacích zkoušek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0" name="Obdélník 1"/>
          <p:cNvSpPr/>
          <p:nvPr/>
        </p:nvSpPr>
        <p:spPr>
          <a:xfrm>
            <a:off x="341280" y="1221480"/>
            <a:ext cx="8460720" cy="12604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zkoušky </a:t>
            </a:r>
            <a:r>
              <a:rPr lang="cs-CZ" sz="28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konají v termínech stanovených MŠMT</a:t>
            </a:r>
            <a:endParaRPr lang="cs-CZ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000" b="0" strike="noStrike" spc="-1" dirty="0"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701684400"/>
              </p:ext>
            </p:extLst>
          </p:nvPr>
        </p:nvGraphicFramePr>
        <p:xfrm>
          <a:off x="320589" y="2662630"/>
          <a:ext cx="8136891" cy="2486048"/>
        </p:xfrm>
        <a:graphic>
          <a:graphicData uri="http://schemas.openxmlformats.org/drawingml/2006/table">
            <a:tbl>
              <a:tblPr/>
              <a:tblGrid>
                <a:gridCol w="2511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532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4794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8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8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828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5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11. 4. 2025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14. 4. 2025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5.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527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15. 4. 2025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16. 4. 2025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29. a 30. 5.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rgbClr val="C9C9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98B0192A-9A23-290C-D5EC-739502D50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08393"/>
            <a:ext cx="182658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4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5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67" name="Obdélník 1"/>
          <p:cNvSpPr/>
          <p:nvPr/>
        </p:nvSpPr>
        <p:spPr>
          <a:xfrm>
            <a:off x="467640" y="1221480"/>
            <a:ext cx="8208360" cy="34302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pokud se uchazeč hlásí na tři střední školy,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 přihlášce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ke vzdělávání v 1. kole přijímacího řízení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uvede všechny tři školy v pořadí podle toho, na kterou školu se chce dostat nejvíce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cs-CZ" sz="27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vyplněné přihlášky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odevzdá uchazeč na tři střední školy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na které se hlásí;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na všech přihláškách </a:t>
            </a:r>
            <a:r>
              <a:rPr lang="cs-CZ" sz="27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7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vyplní zvolené střední školy ve stejném pořadí </a:t>
            </a:r>
            <a:endParaRPr lang="cs-CZ" sz="27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8AF94D0-E7C7-F74A-7DAF-EE32F39E9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87960"/>
            <a:ext cx="1808825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0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1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800" b="1" strike="noStrike" spc="-1">
                <a:solidFill>
                  <a:srgbClr val="376092"/>
                </a:solidFill>
                <a:latin typeface="Arial"/>
              </a:rPr>
              <a:t>Přihlašování ke vzdělávání</a:t>
            </a:r>
            <a:endParaRPr lang="cs-CZ" sz="2800" b="0" strike="noStrike" spc="-1">
              <a:latin typeface="Arial"/>
            </a:endParaRPr>
          </a:p>
        </p:txBody>
      </p:sp>
      <p:sp>
        <p:nvSpPr>
          <p:cNvPr id="173" name="Obdélník 1"/>
          <p:cNvSpPr/>
          <p:nvPr/>
        </p:nvSpPr>
        <p:spPr>
          <a:xfrm>
            <a:off x="537480" y="1045559"/>
            <a:ext cx="7920000" cy="153742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Bef>
                <a:spcPts val="660"/>
              </a:spcBef>
              <a:buClr>
                <a:srgbClr val="000000"/>
              </a:buClr>
            </a:pPr>
            <a:r>
              <a:rPr lang="cs-CZ" sz="36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Přihlášku k přijímacím zkouškám lze podat třemi způsoby</a:t>
            </a:r>
          </a:p>
          <a:p>
            <a:pPr>
              <a:lnSpc>
                <a:spcPct val="100000"/>
              </a:lnSpc>
            </a:pPr>
            <a:endParaRPr lang="cs-CZ" sz="2200" b="0" strike="noStrike" spc="-1" dirty="0">
              <a:latin typeface="Arial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3120E55-DF42-058D-436D-A018AC3F0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9057"/>
            <a:ext cx="1862091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115975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cs-CZ"/>
          </a:p>
        </p:txBody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85800" y="253496"/>
            <a:ext cx="7771680" cy="83478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Přihlášku k přijímacím zkouškám lze podat třemi způsoby</a:t>
            </a:r>
            <a:br>
              <a:rPr lang="cs-CZ" sz="28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</a:br>
            <a:endParaRPr lang="cs-CZ" sz="28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483560"/>
            <a:ext cx="846036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514350" indent="-514350" algn="just">
              <a:buFontTx/>
              <a:buAutoNum type="arabicPeriod"/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Způsob - </a:t>
            </a:r>
            <a:r>
              <a:rPr lang="cs-CZ" sz="2800" dirty="0"/>
              <a:t>přihlášku vyplníte v IS CERMATU a odešlete – datová schránka, bankovní identita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cs-CZ" sz="2800" spc="-1" dirty="0">
                <a:solidFill>
                  <a:srgbClr val="000000"/>
                </a:solidFill>
                <a:latin typeface="Calibri"/>
              </a:rPr>
              <a:t>Způsob - </a:t>
            </a:r>
            <a:r>
              <a:rPr lang="cs-CZ" sz="2800" dirty="0"/>
              <a:t>přihlášku vyplníte v IS CERMATU, vytisknete a donesete do školy</a:t>
            </a:r>
          </a:p>
          <a:p>
            <a:pPr marL="514350" indent="-514350" algn="just">
              <a:lnSpc>
                <a:spcPct val="100000"/>
              </a:lnSpc>
              <a:buAutoNum type="arabicPeriod"/>
            </a:pPr>
            <a:r>
              <a:rPr lang="cs-CZ" sz="2800" spc="-1" dirty="0">
                <a:solidFill>
                  <a:srgbClr val="000000"/>
                </a:solidFill>
                <a:latin typeface="Calibri"/>
                <a:ea typeface="DejaVu Sans"/>
              </a:rPr>
              <a:t>Způsob – přihlášku vyplníte v tištěné podobě a donesete do školy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F56E72E-CA83-A6AE-F02D-D2EDDC8AA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139023"/>
            <a:ext cx="1835458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79009F-A4CC-3149-76EA-EB305A4C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B34393E-ED52-5C47-C4CA-35A3D33C8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2C51307-D29E-56F6-1CE7-1FFBC328D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0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127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641</Words>
  <Application>Microsoft Office PowerPoint</Application>
  <PresentationFormat>Předvádění na obrazovce (4:3)</PresentationFormat>
  <Paragraphs>79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DejaVu Sans</vt:lpstr>
      <vt:lpstr>Symbol</vt:lpstr>
      <vt:lpstr>Times New Roman</vt:lpstr>
      <vt:lpstr>Wingdings</vt:lpstr>
      <vt:lpstr>Motiv systému Office</vt:lpstr>
      <vt:lpstr>Přijímací řízení  ve školním roce 2024/2025</vt:lpstr>
      <vt:lpstr>Přihláška ke vzdělávání </vt:lpstr>
      <vt:lpstr>Přijímací zkoušky</vt:lpstr>
      <vt:lpstr>Přijímací zkoušky</vt:lpstr>
      <vt:lpstr>Termíny konání přijímacích zkoušek</vt:lpstr>
      <vt:lpstr>Přihlašování ke vzdělávání</vt:lpstr>
      <vt:lpstr>Přihlašování ke vzdělávání</vt:lpstr>
      <vt:lpstr>Přihlášku k přijímacím zkouškám lze podat třemi způsoby </vt:lpstr>
      <vt:lpstr>Prezentace aplikace PowerPoint</vt:lpstr>
      <vt:lpstr>Specifikace jednotných zkoušek</vt:lpstr>
      <vt:lpstr>Hodnocení uchazečů  v rámci 1. kola přijímacího řízení</vt:lpstr>
      <vt:lpstr>Hodnocení uchazečů  v rámci 1. kola přijímacího řízení</vt:lpstr>
      <vt:lpstr>Výsledky přijímacího řízení</vt:lpstr>
      <vt:lpstr>Přijímací zkoušky nanečisto budeme pořádat 28. 1. 2025. Přihlašování bude možné na našich stránkách (www.gypce.cz) od 17. 12. 2024.</vt:lpstr>
      <vt:lpstr>Informace k přijímacímu řízení</vt:lpstr>
      <vt:lpstr>Přihláška ke vzdělávání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Burian Luděk</cp:lastModifiedBy>
  <cp:revision>190</cp:revision>
  <dcterms:created xsi:type="dcterms:W3CDTF">2017-03-06T15:56:02Z</dcterms:created>
  <dcterms:modified xsi:type="dcterms:W3CDTF">2024-11-12T07:43:33Z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