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8" r:id="rId9"/>
    <p:sldId id="276" r:id="rId10"/>
    <p:sldId id="277" r:id="rId11"/>
    <p:sldId id="288" r:id="rId12"/>
    <p:sldId id="279" r:id="rId13"/>
    <p:sldId id="290" r:id="rId14"/>
    <p:sldId id="285" r:id="rId15"/>
    <p:sldId id="269" r:id="rId16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ian Luděk" userId="f32728a3-0d94-4ac7-ae08-a5a3ce9461b1" providerId="ADAL" clId="{9CCC93EA-782E-4564-B4D3-710AB81649D8}"/>
    <pc:docChg chg="delSld">
      <pc:chgData name="Burian Luděk" userId="f32728a3-0d94-4ac7-ae08-a5a3ce9461b1" providerId="ADAL" clId="{9CCC93EA-782E-4564-B4D3-710AB81649D8}" dt="2025-01-20T09:23:26.834" v="0" actId="47"/>
      <pc:docMkLst>
        <pc:docMk/>
      </pc:docMkLst>
      <pc:sldChg chg="del">
        <pc:chgData name="Burian Luděk" userId="f32728a3-0d94-4ac7-ae08-a5a3ce9461b1" providerId="ADAL" clId="{9CCC93EA-782E-4564-B4D3-710AB81649D8}" dt="2025-01-20T09:23:26.834" v="0" actId="47"/>
        <pc:sldMkLst>
          <pc:docMk/>
          <pc:sldMk cId="2720312744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pce.cz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prijimani-na-stredni-skoly-a-konzervatore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klickevzdelani.cz/Management-skol/Reditelna/Prijimaci-rizeni-na-S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ihlaskynastredni.cz/" TargetMode="External"/><Relationship Id="rId5" Type="http://schemas.openxmlformats.org/officeDocument/2006/relationships/hyperlink" Target="https://www.gypce.cz/prijimaci-rizeni/" TargetMode="External"/><Relationship Id="rId4" Type="http://schemas.openxmlformats.org/officeDocument/2006/relationships/hyperlink" Target="https://prijimacky.cermat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2024/2025</a:t>
            </a:r>
            <a:endParaRPr lang="cs-CZ" sz="30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2F377E-31E2-F432-4B8B-B26A51D2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50" y="6088680"/>
            <a:ext cx="1893068" cy="542925"/>
          </a:xfrm>
          <a:prstGeom prst="rect">
            <a:avLst/>
          </a:prstGeom>
        </p:spPr>
      </p:pic>
      <p:pic>
        <p:nvPicPr>
          <p:cNvPr id="4" name="Obrázek 3" descr="Obsah obrázku exteriér, strom, budova, obytný dům&#10;&#10;Popis byl vytvořen automaticky">
            <a:extLst>
              <a:ext uri="{FF2B5EF4-FFF2-40B4-BE49-F238E27FC236}">
                <a16:creationId xmlns:a16="http://schemas.microsoft.com/office/drawing/2014/main" id="{6AF22BBE-A458-3A45-321C-94F5DC866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852"/>
            <a:ext cx="9144000" cy="4783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188517" y="1261440"/>
            <a:ext cx="8640360" cy="39893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2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dosažených v jednotných zkouškách</a:t>
            </a:r>
            <a:endParaRPr lang="cs-CZ" sz="22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hodnocení na vysvědčeních z předchozího vzdělávání </a:t>
            </a:r>
            <a:endParaRPr lang="cs-CZ" sz="22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dalších skutečností, které osvědčují vhodné schopnosti, vědomosti a zájmy uchazeče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uchazeč koná jednotnou zkoušku dvakrát, do hodnocení přijímacího řízení se mu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 každého testu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hodnocení jednotných testů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 českého jazyka a z matematiky se na celkovém hodnocení uchazeče v rámci přijímacího řízení bude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podílet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minimálně 60 %</a:t>
            </a: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DF20B79-5D69-64E3-20D2-6D5DF7AE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78219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39996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odmínkou pro přijetí uchazeče ke vzdělávání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středních školách zřizovaných Pardubickým krajem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je, aby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 součtu bodů z obou testů</a:t>
            </a:r>
            <a:r>
              <a:rPr lang="cs-CZ" sz="28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dosáhl následující minimální hranice:</a:t>
            </a:r>
            <a:endParaRPr lang="cs-CZ" sz="28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8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8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8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8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8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35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22376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Výsledky budou zveřejněny 15. května 2025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2193F0-16A1-8A10-42DB-61EED1BC1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83545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6A671-9C06-FA9D-601C-DE84421F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49" y="769545"/>
            <a:ext cx="7771680" cy="5115208"/>
          </a:xfrm>
        </p:spPr>
        <p:txBody>
          <a:bodyPr/>
          <a:lstStyle/>
          <a:p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  <a:cs typeface="+mn-cs"/>
              </a:rPr>
              <a:t>Přijímací zkoušky nanečisto budeme pořádat 28. 1. 2025. Přihlašování bude možné na našich stránkách (</a:t>
            </a: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www.gypce.cz</a:t>
            </a: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  <a:cs typeface="+mn-cs"/>
              </a:rPr>
              <a:t>) od 17. 12. </a:t>
            </a:r>
            <a:r>
              <a:rPr lang="cs-CZ" sz="2800" spc="-1">
                <a:solidFill>
                  <a:srgbClr val="000000"/>
                </a:solidFill>
                <a:latin typeface="Calibri"/>
                <a:ea typeface="DejaVu Sans"/>
                <a:cs typeface="+mn-cs"/>
              </a:rPr>
              <a:t>2024.</a:t>
            </a:r>
            <a:endParaRPr lang="cs-CZ" sz="2800" spc="-1" dirty="0">
              <a:solidFill>
                <a:srgbClr val="000000"/>
              </a:solidFill>
              <a:latin typeface="Calibri"/>
              <a:ea typeface="DejaVu Sans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72689-0F09-D81B-2A09-4FCDC9140EC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44444"/>
            <a:ext cx="8229240" cy="105020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spc="-1" dirty="0">
                <a:solidFill>
                  <a:srgbClr val="376092"/>
                </a:solidFill>
                <a:latin typeface="Arial"/>
                <a:ea typeface="+mj-ea"/>
                <a:cs typeface="+mj-cs"/>
              </a:rPr>
              <a:t>Přijímací zkoušky nanečisto</a:t>
            </a:r>
          </a:p>
        </p:txBody>
      </p:sp>
    </p:spTree>
    <p:extLst>
      <p:ext uri="{BB962C8B-B14F-4D97-AF65-F5344CB8AC3E}">
        <p14:creationId xmlns:p14="http://schemas.microsoft.com/office/powerpoint/2010/main" val="120251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026265"/>
            <a:ext cx="8061840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Školském portálu Pardubického kraje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https://www.klickevzdelani.cz/Management-skol/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Reditelna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Prijimaci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rizeni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-na-SS</a:t>
            </a: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</a:t>
            </a:r>
            <a:endParaRPr lang="cs-CZ" sz="2200" b="0" strike="noStrike" spc="-1" dirty="0">
              <a:cs typeface="Calibri" panose="020F0502020204030204" pitchFamily="34" charset="0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stránkách MŠMT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https://www.msmt.cz/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vzdelavani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stredni-vzdelavani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prijimani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-na-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stredni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skoly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-a-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konzervatore</a:t>
            </a: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 </a:t>
            </a:r>
            <a:endParaRPr lang="cs-CZ" sz="2200" b="0" strike="noStrike" spc="-1" dirty="0">
              <a:cs typeface="Calibri" panose="020F0502020204030204" pitchFamily="34" charset="0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stránkách Cermatu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4"/>
              </a:rPr>
              <a:t>https://prijimacky.cermat.cz/</a:t>
            </a: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</a:t>
            </a: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stránkách Gymnázia Dašická (</a:t>
            </a:r>
            <a:r>
              <a:rPr lang="cs-CZ" sz="2200" u="sng" spc="-1" dirty="0">
                <a:solidFill>
                  <a:srgbClr val="0000FF"/>
                </a:solidFill>
                <a:ea typeface="DejaVu Sans"/>
                <a:cs typeface="Calibri" panose="020F0502020204030204" pitchFamily="34" charset="0"/>
                <a:hlinkClick r:id="rId5"/>
              </a:rPr>
              <a:t>https://www.gypce.cz/</a:t>
            </a:r>
            <a:r>
              <a:rPr lang="cs-CZ" sz="2200" u="sng" spc="-1" dirty="0" err="1">
                <a:solidFill>
                  <a:srgbClr val="0000FF"/>
                </a:solidFill>
                <a:ea typeface="DejaVu Sans"/>
                <a:cs typeface="Calibri" panose="020F0502020204030204" pitchFamily="34" charset="0"/>
                <a:hlinkClick r:id="rId5"/>
              </a:rPr>
              <a:t>prijimaci-rizeni</a:t>
            </a:r>
            <a:r>
              <a:rPr lang="cs-CZ" sz="2200" u="sng" spc="-1" dirty="0">
                <a:solidFill>
                  <a:srgbClr val="0000FF"/>
                </a:solidFill>
                <a:ea typeface="DejaVu Sans"/>
                <a:cs typeface="Calibri" panose="020F0502020204030204" pitchFamily="34" charset="0"/>
                <a:hlinkClick r:id="rId5"/>
              </a:rPr>
              <a:t>/</a:t>
            </a: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</a:t>
            </a: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  <a:hlinkClick r:id="rId6"/>
              </a:rPr>
              <a:t>www.prihlaskynastredni.cz</a:t>
            </a: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127C77-AED8-D7A2-D419-9DA80EFF8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6085435"/>
            <a:ext cx="190648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3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3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36" name="Obrázek 3" descr="Obsah obrázku stůl&#10;&#10;Popis byl vytvořen automaticky"/>
          <p:cNvPicPr/>
          <p:nvPr/>
        </p:nvPicPr>
        <p:blipFill>
          <a:blip r:embed="rId2"/>
          <a:stretch/>
        </p:blipFill>
        <p:spPr>
          <a:xfrm>
            <a:off x="2147400" y="0"/>
            <a:ext cx="4848480" cy="6857280"/>
          </a:xfrm>
          <a:prstGeom prst="rect">
            <a:avLst/>
          </a:prstGeom>
          <a:ln w="0"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84A74C3-A3CF-10E4-3324-A436C93D7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61" y="6107935"/>
            <a:ext cx="1865439" cy="5429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FDCB7C8-3AE8-6AED-4712-3F97013195C3}"/>
              </a:ext>
            </a:extLst>
          </p:cNvPr>
          <p:cNvSpPr txBox="1"/>
          <p:nvPr/>
        </p:nvSpPr>
        <p:spPr>
          <a:xfrm>
            <a:off x="7146524" y="1464816"/>
            <a:ext cx="171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Má dvě strany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prvním kole přijímacího řízení může uchazeč podat nejvýše </a:t>
            </a:r>
            <a:r>
              <a:rPr lang="cs-CZ" sz="2800" b="1" spc="-1" dirty="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ři přihlášky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bez talentové zkoušky </a:t>
            </a:r>
            <a:endParaRPr lang="cs-CZ" sz="2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Přihlášku se podává do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20. února 2025</a:t>
            </a: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D5BEC9-7380-1B76-2084-83A131C6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0" y="6087960"/>
            <a:ext cx="1920453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35251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 koná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 </a:t>
            </a:r>
            <a:endParaRPr lang="cs-CZ" sz="2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Cermat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F244955-6B94-6588-BA1B-58B60837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79994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133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002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každý uchazeč </a:t>
            </a:r>
            <a:r>
              <a:rPr lang="cs-CZ" sz="2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</a:t>
            </a:r>
            <a:endParaRPr lang="cs-CZ" sz="2400" b="0" strike="noStrike" spc="-1" dirty="0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kde bude uchazeč konat PZ určí  CERMAT</a:t>
            </a:r>
            <a:endParaRPr lang="cs-CZ" sz="2400" b="0" strike="noStrike" spc="-1" dirty="0">
              <a:latin typeface="Arial"/>
            </a:endParaRPr>
          </a:p>
          <a:p>
            <a:pPr lvl="1" algn="just">
              <a:lnSpc>
                <a:spcPct val="10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</a:pPr>
            <a:endParaRPr lang="cs-CZ" sz="24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pro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vážné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důvody k řádnému termínu přijímací zkoušky nedostaví a svoji neúčast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písemně nejpozději do 3 dnů omluví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náhradním termínu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8FC1A9-4F4D-93A3-D58E-F21AB22F7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0" y="6158550"/>
            <a:ext cx="200035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jednotné zkoušky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konají v termínech stanovených MŠMT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701684400"/>
              </p:ext>
            </p:extLst>
          </p:nvPr>
        </p:nvGraphicFramePr>
        <p:xfrm>
          <a:off x="320589" y="2662630"/>
          <a:ext cx="8136891" cy="2486048"/>
        </p:xfrm>
        <a:graphic>
          <a:graphicData uri="http://schemas.openxmlformats.org/drawingml/2006/table">
            <a:tbl>
              <a:tblPr/>
              <a:tblGrid>
                <a:gridCol w="251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532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794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8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5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11. 4. 2025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5.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527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15. 4. 2025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16. 4. 2025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5.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98B0192A-9A23-290C-D5EC-739502D5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08393"/>
            <a:ext cx="1826581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34302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se uchazeč hlásí na tři střední školy,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na přihlášce 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ke vzdělávání v 1. kole přijímacího řízení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uvede všechny tři školy v pořadí podle toho, na kterou školu se chce dostat nejvíce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7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vyplněné přihlášky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odevzdá uchazeč na tři střední školy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na které se hlásí;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na všech přihláškách 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vyplní zvolené střední školy ve stejném pořadí </a:t>
            </a:r>
            <a:endParaRPr lang="cs-CZ" sz="2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8AF94D0-E7C7-F74A-7DAF-EE32F39E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8088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1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3" name="Obdélník 1"/>
          <p:cNvSpPr/>
          <p:nvPr/>
        </p:nvSpPr>
        <p:spPr>
          <a:xfrm>
            <a:off x="537480" y="1045559"/>
            <a:ext cx="7920000" cy="15374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</a:pPr>
            <a:r>
              <a:rPr lang="cs-CZ" sz="36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Přihlášku k přijímacím zkouškám lze podat třemi způsoby</a:t>
            </a:r>
          </a:p>
          <a:p>
            <a:pPr>
              <a:lnSpc>
                <a:spcPct val="100000"/>
              </a:lnSpc>
            </a:pP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3120E55-DF42-058D-436D-A018AC3F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9057"/>
            <a:ext cx="1862091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115975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253496"/>
            <a:ext cx="7771680" cy="8347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Přihlášku k přijímacím zkouškám lze podat třemi způsoby</a:t>
            </a:r>
            <a:b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</a:br>
            <a:endParaRPr lang="cs-CZ" sz="28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</a:rPr>
              <a:t>Způsob - </a:t>
            </a:r>
            <a:r>
              <a:rPr lang="cs-CZ" sz="2800" dirty="0"/>
              <a:t>přihlášku vyplníte v IS CERMATU a odešlete – datová schránka, bankovní identita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cs-CZ" sz="2800" spc="-1" dirty="0">
                <a:solidFill>
                  <a:srgbClr val="000000"/>
                </a:solidFill>
                <a:latin typeface="Calibri"/>
              </a:rPr>
              <a:t>Způsob - </a:t>
            </a:r>
            <a:r>
              <a:rPr lang="cs-CZ" sz="2800" dirty="0"/>
              <a:t>přihlášku vyplníte v IS CERMATU, vytisknete a donesete do školy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</a:rPr>
              <a:t>Způsob – přihlášku vyplníte v tištěné podobě a donesete do školy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F56E72E-CA83-A6AE-F02D-D2EDDC8AA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39023"/>
            <a:ext cx="183545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7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Specifikace jednotných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9" name="Obdélník 1"/>
          <p:cNvSpPr/>
          <p:nvPr/>
        </p:nvSpPr>
        <p:spPr>
          <a:xfrm>
            <a:off x="512028" y="1088315"/>
            <a:ext cx="8352360" cy="3148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testech jsou zastoupeny úlohy uzavřené i otevřené, včetně úloh </a:t>
            </a:r>
            <a:endParaRPr lang="cs-CZ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z konstrukční geometrie</a:t>
            </a:r>
            <a:endParaRPr lang="cs-CZ" sz="26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povolené pomůcky </a:t>
            </a: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modře či černě píšící propisovací tužka, rýsovací potřeby; kalkulačka a tabulky nejsou povoleny </a:t>
            </a:r>
            <a:endParaRPr lang="cs-CZ" sz="26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chybné odpovědi nejsou penalizovány</a:t>
            </a:r>
            <a:endParaRPr lang="cs-CZ" sz="2600" b="0" strike="noStrike" spc="-1" dirty="0">
              <a:latin typeface="Arial"/>
            </a:endParaRPr>
          </a:p>
        </p:txBody>
      </p:sp>
      <p:graphicFrame>
        <p:nvGraphicFramePr>
          <p:cNvPr id="180" name="Tabulka 3"/>
          <p:cNvGraphicFramePr/>
          <p:nvPr>
            <p:extLst>
              <p:ext uri="{D42A27DB-BD31-4B8C-83A1-F6EECF244321}">
                <p14:modId xmlns:p14="http://schemas.microsoft.com/office/powerpoint/2010/main" val="579851747"/>
              </p:ext>
            </p:extLst>
          </p:nvPr>
        </p:nvGraphicFramePr>
        <p:xfrm>
          <a:off x="611820" y="3664260"/>
          <a:ext cx="7919640" cy="1777751"/>
        </p:xfrm>
        <a:graphic>
          <a:graphicData uri="http://schemas.openxmlformats.org/drawingml/2006/table">
            <a:tbl>
              <a:tblPr/>
              <a:tblGrid>
                <a:gridCol w="33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2281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Zkušební předmět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Časový limit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Maximální počet bodů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Český jazyk a literatura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92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70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EF56E72E-CA83-A6AE-F02D-D2EDDC8AA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39023"/>
            <a:ext cx="1835458" cy="542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641</Words>
  <Application>Microsoft Office PowerPoint</Application>
  <PresentationFormat>Předvádění na obrazovce (4:3)</PresentationFormat>
  <Paragraphs>79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Přijímací řízení  ve školním roce 2024/2025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Přihlášku k přijímacím zkouškám lze podat třemi způsoby 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Přijímací zkoušky nanečisto budeme pořádat 28. 1. 2025. Přihlašování bude možné na našich stránkách (www.gypce.cz) od 17. 12. 2024.</vt:lpstr>
      <vt:lpstr>Informace k přijímacímu řízení</vt:lpstr>
      <vt:lpstr>Přihláška ke vzdělávání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Burian Luděk</cp:lastModifiedBy>
  <cp:revision>191</cp:revision>
  <dcterms:created xsi:type="dcterms:W3CDTF">2017-03-06T15:56:02Z</dcterms:created>
  <dcterms:modified xsi:type="dcterms:W3CDTF">2025-01-20T09:23:32Z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